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5" r:id="rId1"/>
  </p:sldMasterIdLst>
  <p:notesMasterIdLst>
    <p:notesMasterId r:id="rId19"/>
  </p:notesMasterIdLst>
  <p:sldIdLst>
    <p:sldId id="257" r:id="rId2"/>
    <p:sldId id="296" r:id="rId3"/>
    <p:sldId id="297" r:id="rId4"/>
    <p:sldId id="258" r:id="rId5"/>
    <p:sldId id="285" r:id="rId6"/>
    <p:sldId id="298" r:id="rId7"/>
    <p:sldId id="284" r:id="rId8"/>
    <p:sldId id="286" r:id="rId9"/>
    <p:sldId id="289" r:id="rId10"/>
    <p:sldId id="291" r:id="rId11"/>
    <p:sldId id="294" r:id="rId12"/>
    <p:sldId id="287" r:id="rId13"/>
    <p:sldId id="290" r:id="rId14"/>
    <p:sldId id="293" r:id="rId15"/>
    <p:sldId id="270" r:id="rId16"/>
    <p:sldId id="27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emf"/><Relationship Id="rId3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F9AF-DCA5-354B-9939-0893B7EFAF35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B5A4-C35D-D543-B6AA-56E3F407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CL">
              <a:latin typeface="Arial" charset="0"/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0460"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685817" indent="-263776" defTabSz="870460"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055103" indent="-211021" defTabSz="870460"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477145" indent="-211021" defTabSz="870460"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99186" indent="-211021" defTabSz="870460"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321227" indent="-211021" defTabSz="8704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69" indent="-211021" defTabSz="8704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165310" indent="-211021" defTabSz="8704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587351" indent="-211021" defTabSz="8704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5B22D7A-7391-0042-BE3C-F6E5BCE24D91}" type="slidenum">
              <a:rPr lang="es-CL" sz="120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s-CL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fld id="{7CBEC629-6CED-494F-91A7-B12EE2D4A8A3}" type="datetime1">
              <a:rPr lang="en-US" smtClean="0"/>
              <a:pPr/>
              <a:t>3/15/19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74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6655-6C94-834B-9AAD-B999A9F5E12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7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10 Rectángulo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11 Conector recto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6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D029542-5586-4E3F-8027-6105CED09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B0B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" charset="-128"/>
              </a:defRPr>
            </a:lvl9pPr>
          </a:lstStyle>
          <a:p>
            <a:pPr algn="ctr"/>
            <a:endParaRPr lang="es-ES" altLang="es-CL">
              <a:latin typeface="Verdana" panose="020B0604030504040204" pitchFamily="34" charset="0"/>
            </a:endParaRPr>
          </a:p>
        </p:txBody>
      </p:sp>
      <p:grpSp>
        <p:nvGrpSpPr>
          <p:cNvPr id="1029" name="Group 10"/>
          <p:cNvGrpSpPr>
            <a:grpSpLocks/>
          </p:cNvGrpSpPr>
          <p:nvPr/>
        </p:nvGrpSpPr>
        <p:grpSpPr bwMode="auto">
          <a:xfrm>
            <a:off x="7866063" y="6673850"/>
            <a:ext cx="1277937" cy="182563"/>
            <a:chOff x="4178" y="3634"/>
            <a:chExt cx="805" cy="115"/>
          </a:xfrm>
        </p:grpSpPr>
        <p:sp>
          <p:nvSpPr>
            <p:cNvPr id="2" name="Rectángulo 7"/>
            <p:cNvSpPr>
              <a:spLocks noChangeArrowheads="1"/>
            </p:cNvSpPr>
            <p:nvPr/>
          </p:nvSpPr>
          <p:spPr bwMode="auto">
            <a:xfrm flipH="1">
              <a:off x="4178" y="3634"/>
              <a:ext cx="127" cy="1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CL" sz="1600">
                <a:solidFill>
                  <a:srgbClr val="FFFFFF"/>
                </a:solidFill>
              </a:endParaRPr>
            </a:p>
          </p:txBody>
        </p:sp>
        <p:sp>
          <p:nvSpPr>
            <p:cNvPr id="1031" name="Rectángulo 8"/>
            <p:cNvSpPr>
              <a:spLocks noChangeArrowheads="1"/>
            </p:cNvSpPr>
            <p:nvPr/>
          </p:nvSpPr>
          <p:spPr bwMode="auto">
            <a:xfrm flipH="1">
              <a:off x="4305" y="3635"/>
              <a:ext cx="357" cy="113"/>
            </a:xfrm>
            <a:prstGeom prst="rect">
              <a:avLst/>
            </a:prstGeom>
            <a:solidFill>
              <a:srgbClr val="234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CL" sz="1600">
                <a:solidFill>
                  <a:srgbClr val="FFFFFF"/>
                </a:solidFill>
              </a:endParaRPr>
            </a:p>
          </p:txBody>
        </p:sp>
        <p:sp>
          <p:nvSpPr>
            <p:cNvPr id="1032" name="Rectángulo 9"/>
            <p:cNvSpPr>
              <a:spLocks noChangeArrowheads="1"/>
            </p:cNvSpPr>
            <p:nvPr/>
          </p:nvSpPr>
          <p:spPr bwMode="auto">
            <a:xfrm flipH="1">
              <a:off x="4661" y="3634"/>
              <a:ext cx="322" cy="115"/>
            </a:xfrm>
            <a:prstGeom prst="rect">
              <a:avLst/>
            </a:prstGeom>
            <a:solidFill>
              <a:srgbClr val="F0C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CL" sz="16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9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42710" y="2808748"/>
            <a:ext cx="8445056" cy="13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 smtClean="0">
                <a:ea typeface="MS PGothic" panose="020B0600070205080204" pitchFamily="34" charset="-128"/>
              </a:rPr>
              <a:t>Market-maximizing </a:t>
            </a:r>
            <a:r>
              <a:rPr lang="en-US" altLang="en-US" sz="3600" dirty="0">
                <a:ea typeface="MS PGothic" panose="020B0600070205080204" pitchFamily="34" charset="-128"/>
              </a:rPr>
              <a:t>store location with multi-stop consumer </a:t>
            </a:r>
            <a:r>
              <a:rPr lang="en-US" altLang="en-US" sz="3600" dirty="0" smtClean="0">
                <a:ea typeface="MS PGothic" panose="020B0600070205080204" pitchFamily="34" charset="-128"/>
              </a:rPr>
              <a:t>trips</a:t>
            </a:r>
            <a:endParaRPr lang="es-ES" altLang="en-US" sz="3200" dirty="0" smtClean="0">
              <a:ea typeface="MS PGothic" panose="020B0600070205080204" pitchFamily="34" charset="-128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90702" y="4742726"/>
            <a:ext cx="7194430" cy="12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Vladimir Marianov </a:t>
            </a:r>
            <a:r>
              <a:rPr lang="mr-IN" altLang="en-US" sz="2400" dirty="0" smtClean="0">
                <a:ea typeface="MS PGothic" panose="020B0600070205080204" pitchFamily="34" charset="-128"/>
              </a:rPr>
              <a:t>–</a:t>
            </a:r>
            <a:r>
              <a:rPr lang="es-ES_tradnl" altLang="en-US" sz="2400" dirty="0" smtClean="0">
                <a:ea typeface="MS PGothic" panose="020B0600070205080204" pitchFamily="34" charset="-128"/>
              </a:rPr>
              <a:t> PUC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s-ES_tradnl" altLang="en-US" sz="2400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H.A. Eiselt </a:t>
            </a:r>
            <a:r>
              <a:rPr lang="mr-IN" altLang="en-US" sz="2400" dirty="0" smtClean="0">
                <a:ea typeface="MS PGothic" panose="020B0600070205080204" pitchFamily="34" charset="-128"/>
              </a:rPr>
              <a:t>–</a:t>
            </a:r>
            <a:r>
              <a:rPr lang="es-ES_tradnl" altLang="en-US" sz="2400" dirty="0" smtClean="0">
                <a:ea typeface="MS PGothic" panose="020B0600070205080204" pitchFamily="34" charset="-128"/>
              </a:rPr>
              <a:t> UNB</a:t>
            </a:r>
            <a:endParaRPr lang="es-ES_tradnl" altLang="en-US" sz="2400" dirty="0">
              <a:ea typeface="MS PGothic" panose="020B0600070205080204" pitchFamily="34" charset="-128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es-ES_tradnl" altLang="en-US" sz="2400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Armin Lüer-Villagra</a:t>
            </a:r>
            <a:r>
              <a:rPr lang="es-ES_tradnl" altLang="en-US" sz="2400" dirty="0">
                <a:solidFill>
                  <a:srgbClr val="0000FF"/>
                </a:solidFill>
                <a:ea typeface="MS PGothic" panose="020B0600070205080204" pitchFamily="34" charset="-128"/>
              </a:rPr>
              <a:t> </a:t>
            </a:r>
            <a:r>
              <a:rPr lang="mr-IN" altLang="en-US" sz="2400" dirty="0" smtClean="0">
                <a:ea typeface="MS PGothic" panose="020B0600070205080204" pitchFamily="34" charset="-128"/>
              </a:rPr>
              <a:t>–</a:t>
            </a:r>
            <a:r>
              <a:rPr lang="es-ES_tradnl" altLang="en-US" sz="2400" dirty="0" smtClean="0">
                <a:ea typeface="MS PGothic" panose="020B0600070205080204" pitchFamily="34" charset="-128"/>
              </a:rPr>
              <a:t> UNAB</a:t>
            </a:r>
          </a:p>
        </p:txBody>
      </p:sp>
      <p:sp>
        <p:nvSpPr>
          <p:cNvPr id="8196" name="Slide Number Placeholder 9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79ECB8B-0E68-4844-8EBF-6AD998621B3C}" type="slidenum">
              <a:rPr lang="es-ES" altLang="en-US" sz="1400"/>
              <a:pPr algn="r" eaLnBrk="1" hangingPunct="1"/>
              <a:t>1</a:t>
            </a:fld>
            <a:endParaRPr lang="es-ES" alt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7561"/>
            <a:ext cx="9144000" cy="202387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16796" y="1699866"/>
            <a:ext cx="8309102" cy="4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PRIMER </a:t>
            </a:r>
            <a:r>
              <a:rPr lang="es-ES" altLang="en-US" sz="2400" i="1" dirty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SEMINARIO DE INVESTIGACIÓN DIE-UC </a:t>
            </a:r>
            <a:r>
              <a:rPr lang="es-E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2019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es-ES" altLang="en-US" sz="2400" i="1" dirty="0" smtClean="0">
              <a:solidFill>
                <a:schemeClr val="bg1">
                  <a:lumMod val="50000"/>
                </a:schemeClr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Twilight Zone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3705" y="46856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358787"/>
            <a:ext cx="8495261" cy="2220442"/>
          </a:xfrm>
        </p:spPr>
        <p:txBody>
          <a:bodyPr/>
          <a:lstStyle/>
          <a:p>
            <a:r>
              <a:rPr lang="en-US" sz="2800" dirty="0" smtClean="0"/>
              <a:t>Firms must locate considering consumer behavior</a:t>
            </a:r>
          </a:p>
          <a:p>
            <a:r>
              <a:rPr lang="en-US" sz="2800" dirty="0" smtClean="0"/>
              <a:t>Consumers choose highest utility trip: single, multipurpose</a:t>
            </a:r>
          </a:p>
          <a:p>
            <a:r>
              <a:rPr lang="en-US" sz="2800" dirty="0" smtClean="0"/>
              <a:t>Game. </a:t>
            </a:r>
            <a:r>
              <a:rPr lang="en-US" sz="2800" dirty="0" err="1" smtClean="0"/>
              <a:t>Bilevel</a:t>
            </a:r>
            <a:r>
              <a:rPr lang="en-US" sz="2800" dirty="0" smtClean="0"/>
              <a:t>. </a:t>
            </a:r>
            <a:r>
              <a:rPr lang="en-US" sz="2800" i="1" dirty="0" smtClean="0"/>
              <a:t>B</a:t>
            </a:r>
            <a:r>
              <a:rPr lang="en-US" sz="2800" dirty="0" smtClean="0"/>
              <a:t> is follower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8992" y="3685711"/>
            <a:ext cx="7945822" cy="26894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8563" indent="-1198563">
              <a:buFontTx/>
              <a:buNone/>
            </a:pPr>
            <a:r>
              <a:rPr lang="en-US" sz="2800" dirty="0" smtClean="0"/>
              <a:t>Max  (Capture by </a:t>
            </a:r>
            <a:r>
              <a:rPr lang="en-US" sz="2800" i="1" dirty="0" smtClean="0"/>
              <a:t>B</a:t>
            </a:r>
            <a:r>
              <a:rPr lang="en-US" sz="2800" dirty="0" smtClean="0"/>
              <a:t> in SST’s + TST’s)</a:t>
            </a:r>
          </a:p>
          <a:p>
            <a:pPr marL="1198563" indent="-1198563">
              <a:spcAft>
                <a:spcPts val="1200"/>
              </a:spcAft>
              <a:buFontTx/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s.t.</a:t>
            </a:r>
            <a:r>
              <a:rPr lang="en-US" sz="2800" dirty="0" smtClean="0"/>
              <a:t>   	</a:t>
            </a:r>
            <a:r>
              <a:rPr lang="en-US" sz="2800" i="1" dirty="0" smtClean="0"/>
              <a:t>B</a:t>
            </a:r>
            <a:r>
              <a:rPr lang="en-US" sz="2800" dirty="0" smtClean="0"/>
              <a:t> locates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B</a:t>
            </a:r>
            <a:r>
              <a:rPr lang="en-US" sz="2800" dirty="0" smtClean="0"/>
              <a:t> stores</a:t>
            </a:r>
          </a:p>
          <a:p>
            <a:pPr marL="1198563" indent="-1198563">
              <a:buFontTx/>
              <a:buNone/>
            </a:pPr>
            <a:r>
              <a:rPr lang="en-US" sz="2800" dirty="0" smtClean="0"/>
              <a:t>Max (customers’ utility in SST’s or TST’s)</a:t>
            </a:r>
          </a:p>
          <a:p>
            <a:pPr marL="1198563" indent="-1198563">
              <a:buFontTx/>
              <a:buNone/>
            </a:pPr>
            <a:r>
              <a:rPr lang="en-US" sz="2800" dirty="0" err="1" smtClean="0"/>
              <a:t>s.t.</a:t>
            </a:r>
            <a:r>
              <a:rPr lang="en-US" sz="2800" dirty="0" smtClean="0"/>
              <a:t>  	Each customer chooses one type of trip, or not purchasing at all</a:t>
            </a:r>
          </a:p>
        </p:txBody>
      </p:sp>
    </p:spTree>
    <p:extLst>
      <p:ext uri="{BB962C8B-B14F-4D97-AF65-F5344CB8AC3E}">
        <p14:creationId xmlns:p14="http://schemas.microsoft.com/office/powerpoint/2010/main" val="204522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76" y="0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3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05" y="1306304"/>
            <a:ext cx="8229600" cy="4758840"/>
          </a:xfrm>
        </p:spPr>
        <p:txBody>
          <a:bodyPr/>
          <a:lstStyle/>
          <a:p>
            <a:r>
              <a:rPr lang="en-US" sz="2800" dirty="0" smtClean="0"/>
              <a:t>Firm 1 and 2 sell different brands of shirts, both maximize their market. They compete: leader, follower</a:t>
            </a:r>
          </a:p>
          <a:p>
            <a:r>
              <a:rPr lang="en-US" sz="2800" dirty="0" smtClean="0"/>
              <a:t>Consumers, choose what, where to buy</a:t>
            </a:r>
          </a:p>
          <a:p>
            <a:r>
              <a:rPr lang="en-US" sz="2800" dirty="0"/>
              <a:t>Consumers </a:t>
            </a:r>
          </a:p>
          <a:p>
            <a:pPr lvl="1"/>
            <a:r>
              <a:rPr lang="en-US" sz="2400" dirty="0"/>
              <a:t>Taste uncertainty. Incomplete information on features, prices known.</a:t>
            </a:r>
          </a:p>
          <a:p>
            <a:pPr lvl="1"/>
            <a:r>
              <a:rPr lang="en-US" sz="2400" dirty="0"/>
              <a:t>Consumers at </a:t>
            </a:r>
            <a:r>
              <a:rPr lang="en-US" sz="2400" i="1" dirty="0" err="1"/>
              <a:t>i</a:t>
            </a:r>
            <a:r>
              <a:rPr lang="en-US" sz="2400" dirty="0"/>
              <a:t> have a reservation price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endParaRPr lang="en-US" sz="2400" i="1" baseline="-25000" dirty="0"/>
          </a:p>
          <a:p>
            <a:pPr lvl="1"/>
            <a:r>
              <a:rPr lang="en-US" sz="2400" dirty="0"/>
              <a:t>Can visit one or two stores, purchase at most one unit. Depends on consumer’s utility</a:t>
            </a:r>
          </a:p>
          <a:p>
            <a:pPr lvl="1"/>
            <a:r>
              <a:rPr lang="en-US" sz="2400" i="1" dirty="0"/>
              <a:t>Ceteris paribus</a:t>
            </a:r>
            <a:r>
              <a:rPr lang="en-US" sz="2400" dirty="0"/>
              <a:t>, a 50% is purchased at each </a:t>
            </a:r>
            <a:r>
              <a:rPr lang="en-US" sz="2400" dirty="0" smtClean="0"/>
              <a:t>firm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2: Comparison shopping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3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Consumer utilities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3831" y="2029752"/>
            <a:ext cx="3310598" cy="529978"/>
          </a:xfrm>
        </p:spPr>
        <p:txBody>
          <a:bodyPr/>
          <a:lstStyle/>
          <a:p>
            <a:r>
              <a:rPr lang="en-US" sz="2800" dirty="0" smtClean="0"/>
              <a:t>2 Stop Trip (TST)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4174" y="3600328"/>
            <a:ext cx="7189257" cy="9025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There is an additional benefit </a:t>
            </a:r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2400" kern="0" dirty="0" smtClean="0"/>
              <a:t> for comparing</a:t>
            </a:r>
          </a:p>
          <a:p>
            <a:r>
              <a:rPr lang="en-US" sz="2400" kern="0" dirty="0" smtClean="0"/>
              <a:t>Several possible consumer search strategies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625865"/>
              </p:ext>
            </p:extLst>
          </p:nvPr>
        </p:nvGraphicFramePr>
        <p:xfrm>
          <a:off x="3538096" y="1977609"/>
          <a:ext cx="52768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3" imgW="2235200" imgH="609600" progId="Equation.DSMT4">
                  <p:embed/>
                </p:oleObj>
              </mc:Choice>
              <mc:Fallback>
                <p:oleObj name="Equation" r:id="rId3" imgW="22352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096" y="1977609"/>
                        <a:ext cx="5276850" cy="146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31539" y="4832131"/>
            <a:ext cx="5649308" cy="2025869"/>
            <a:chOff x="2292744" y="4314702"/>
            <a:chExt cx="5649308" cy="2025869"/>
          </a:xfrm>
        </p:grpSpPr>
        <p:sp>
          <p:nvSpPr>
            <p:cNvPr id="22" name="TextBox 21"/>
            <p:cNvSpPr txBox="1"/>
            <p:nvPr/>
          </p:nvSpPr>
          <p:spPr>
            <a:xfrm>
              <a:off x="2292744" y="5509574"/>
              <a:ext cx="1742535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Consumer</a:t>
              </a:r>
            </a:p>
            <a:p>
              <a:pPr algn="ctr"/>
              <a:r>
                <a:rPr lang="en-US" sz="2400" i="1" dirty="0" err="1"/>
                <a:t>i</a:t>
              </a:r>
              <a:endParaRPr lang="en-US" sz="24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3455" y="4314702"/>
              <a:ext cx="1319841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Store</a:t>
              </a:r>
            </a:p>
            <a:p>
              <a:pPr algn="ctr"/>
              <a:r>
                <a:rPr lang="en-US" sz="2400" i="1" dirty="0" smtClean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2211" y="5280551"/>
              <a:ext cx="1319841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Store</a:t>
              </a:r>
            </a:p>
            <a:p>
              <a:pPr algn="ctr"/>
              <a:r>
                <a:rPr lang="en-US" sz="2400" i="1" dirty="0" smtClean="0"/>
                <a:t>B</a:t>
              </a:r>
            </a:p>
          </p:txBody>
        </p:sp>
        <p:cxnSp>
          <p:nvCxnSpPr>
            <p:cNvPr id="25" name="Straight Arrow Connector 24"/>
            <p:cNvCxnSpPr>
              <a:stCxn id="22" idx="3"/>
              <a:endCxn id="23" idx="1"/>
            </p:cNvCxnSpPr>
            <p:nvPr/>
          </p:nvCxnSpPr>
          <p:spPr>
            <a:xfrm flipV="1">
              <a:off x="4035279" y="4730201"/>
              <a:ext cx="1078176" cy="11948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3"/>
            </p:cNvCxnSpPr>
            <p:nvPr/>
          </p:nvCxnSpPr>
          <p:spPr>
            <a:xfrm flipH="1">
              <a:off x="4035279" y="4586869"/>
              <a:ext cx="1075917" cy="13382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3" idx="2"/>
            </p:cNvCxnSpPr>
            <p:nvPr/>
          </p:nvCxnSpPr>
          <p:spPr>
            <a:xfrm flipV="1">
              <a:off x="4035279" y="5145699"/>
              <a:ext cx="1738097" cy="77937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" idx="2"/>
              <a:endCxn id="24" idx="1"/>
            </p:cNvCxnSpPr>
            <p:nvPr/>
          </p:nvCxnSpPr>
          <p:spPr>
            <a:xfrm>
              <a:off x="5773376" y="5145699"/>
              <a:ext cx="848835" cy="55035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1"/>
              <a:endCxn id="22" idx="3"/>
            </p:cNvCxnSpPr>
            <p:nvPr/>
          </p:nvCxnSpPr>
          <p:spPr>
            <a:xfrm flipH="1">
              <a:off x="4035279" y="5696050"/>
              <a:ext cx="2586932" cy="2290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24383"/>
              </p:ext>
            </p:extLst>
          </p:nvPr>
        </p:nvGraphicFramePr>
        <p:xfrm>
          <a:off x="4560888" y="1076325"/>
          <a:ext cx="34401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5" imgW="1333500" imgH="279400" progId="Equation.DSMT4">
                  <p:embed/>
                </p:oleObj>
              </mc:Choice>
              <mc:Fallback>
                <p:oleObj name="Equation" r:id="rId5" imgW="1333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1076325"/>
                        <a:ext cx="3440112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>
          <a:xfrm>
            <a:off x="136439" y="1169058"/>
            <a:ext cx="4311869" cy="6513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Single Stop Trip (SST)</a:t>
            </a:r>
          </a:p>
        </p:txBody>
      </p:sp>
    </p:spTree>
    <p:extLst>
      <p:ext uri="{BB962C8B-B14F-4D97-AF65-F5344CB8AC3E}">
        <p14:creationId xmlns:p14="http://schemas.microsoft.com/office/powerpoint/2010/main" val="238458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von Stackelberg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319856"/>
            <a:ext cx="7945822" cy="3537034"/>
          </a:xfrm>
        </p:spPr>
        <p:txBody>
          <a:bodyPr/>
          <a:lstStyle/>
          <a:p>
            <a:pPr marL="1198563" indent="-1198563">
              <a:buNone/>
            </a:pPr>
            <a:r>
              <a:rPr lang="en-US" sz="2800" dirty="0" smtClean="0"/>
              <a:t>Max  (Capture by 2 in SST’s + TST’s)</a:t>
            </a:r>
          </a:p>
          <a:p>
            <a:pPr marL="1198563" indent="-1198563"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s.t.</a:t>
            </a:r>
            <a:r>
              <a:rPr lang="en-US" sz="2800" dirty="0" smtClean="0"/>
              <a:t>   	2 locates 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stores</a:t>
            </a:r>
          </a:p>
          <a:p>
            <a:pPr marL="1198563" indent="-1198563">
              <a:buNone/>
            </a:pPr>
            <a:endParaRPr lang="en-US" sz="2800" dirty="0" smtClean="0"/>
          </a:p>
          <a:p>
            <a:pPr marL="1198563" indent="-1198563">
              <a:buNone/>
            </a:pPr>
            <a:endParaRPr lang="en-US" sz="2800" dirty="0"/>
          </a:p>
          <a:p>
            <a:pPr marL="1198563" indent="-1198563">
              <a:buNone/>
            </a:pPr>
            <a:r>
              <a:rPr lang="en-US" sz="2800" dirty="0" smtClean="0"/>
              <a:t>Max (customers’ utility in SST’s or TST’s)</a:t>
            </a:r>
          </a:p>
          <a:p>
            <a:pPr marL="1198563" indent="-1198563">
              <a:buNone/>
            </a:pPr>
            <a:r>
              <a:rPr lang="en-US" sz="2800" dirty="0" err="1" smtClean="0"/>
              <a:t>s.t.</a:t>
            </a:r>
            <a:r>
              <a:rPr lang="en-US" sz="2800" dirty="0" smtClean="0"/>
              <a:t>  	Each customer chooses one type of trip, or not purchasing at all</a:t>
            </a:r>
          </a:p>
        </p:txBody>
      </p:sp>
    </p:spTree>
    <p:extLst>
      <p:ext uri="{BB962C8B-B14F-4D97-AF65-F5344CB8AC3E}">
        <p14:creationId xmlns:p14="http://schemas.microsoft.com/office/powerpoint/2010/main" val="29059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formulate it as one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4294" y="1687857"/>
            <a:ext cx="7945822" cy="3806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8563" indent="-1198563">
              <a:buFontTx/>
              <a:buNone/>
            </a:pPr>
            <a:r>
              <a:rPr lang="en-US" sz="2800" kern="0" dirty="0" smtClean="0"/>
              <a:t>Max  (Capture by 1 in SST’s + TST21’s + TST12’s)</a:t>
            </a:r>
          </a:p>
          <a:p>
            <a:pPr marL="1198563" indent="-1198563">
              <a:buFontTx/>
              <a:buNone/>
            </a:pPr>
            <a:r>
              <a:rPr lang="en-US" sz="2800" kern="0" dirty="0" smtClean="0"/>
              <a:t>  </a:t>
            </a:r>
            <a:r>
              <a:rPr lang="en-US" sz="2800" kern="0" dirty="0" err="1" smtClean="0"/>
              <a:t>s.t.</a:t>
            </a:r>
            <a:r>
              <a:rPr lang="en-US" sz="2800" kern="0" dirty="0" smtClean="0"/>
              <a:t>   	- 1 locates </a:t>
            </a:r>
            <a:r>
              <a:rPr lang="en-US" sz="2800" i="1" kern="0" dirty="0" smtClean="0"/>
              <a:t>n</a:t>
            </a:r>
            <a:r>
              <a:rPr lang="en-US" sz="2800" i="1" kern="0" baseline="-25000" dirty="0" smtClean="0"/>
              <a:t>1</a:t>
            </a:r>
            <a:r>
              <a:rPr lang="en-US" sz="2800" kern="0" dirty="0" smtClean="0"/>
              <a:t> stores</a:t>
            </a:r>
          </a:p>
          <a:p>
            <a:pPr marL="1198563" indent="-1198563">
              <a:buFontTx/>
              <a:buNone/>
            </a:pPr>
            <a:r>
              <a:rPr lang="en-US" sz="2800" kern="0" dirty="0"/>
              <a:t>	</a:t>
            </a:r>
            <a:r>
              <a:rPr lang="en-US" sz="2800" kern="0" dirty="0" smtClean="0"/>
              <a:t>- “highest utility constraints” (one for each possible mode: SST 1; SST 2; SST tie; TST21; TST12)</a:t>
            </a:r>
          </a:p>
          <a:p>
            <a:pPr marL="1198563" indent="-1198563">
              <a:buFontTx/>
              <a:buNone/>
            </a:pPr>
            <a:r>
              <a:rPr lang="en-US" sz="2800" kern="0" dirty="0"/>
              <a:t>	</a:t>
            </a:r>
            <a:r>
              <a:rPr lang="en-US" sz="2800" kern="0" dirty="0" smtClean="0"/>
              <a:t>- At most one purchase is made, one mode</a:t>
            </a:r>
          </a:p>
          <a:p>
            <a:pPr marL="1198563" indent="-1198563">
              <a:buFontTx/>
              <a:buNone/>
            </a:pPr>
            <a:endParaRPr lang="en-US" sz="2800" kern="0" dirty="0" smtClean="0"/>
          </a:p>
          <a:p>
            <a:pPr marL="1198563" indent="-1198563">
              <a:buFontTx/>
              <a:buNone/>
            </a:pP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82600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Numbers and locations</a:t>
            </a:r>
            <a:r>
              <a:rPr lang="en-US" dirty="0">
                <a:solidFill>
                  <a:schemeClr val="bg1"/>
                </a:solidFill>
              </a:rPr>
              <a:t>, r =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6974" y="1024313"/>
            <a:ext cx="5946226" cy="3933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Leader locates MCLP; 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i2</a:t>
            </a:r>
            <a:r>
              <a:rPr lang="en-US" sz="2000" dirty="0" smtClean="0"/>
              <a:t> = 0, 100, 200, 300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7" y="1341080"/>
            <a:ext cx="3244012" cy="2730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2" y="1341080"/>
            <a:ext cx="3261567" cy="2750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6" y="4158674"/>
            <a:ext cx="3244013" cy="2699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2" y="4158673"/>
            <a:ext cx="3261567" cy="26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Extensions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customer behaviors</a:t>
            </a:r>
            <a:endParaRPr lang="en-US" sz="4000" dirty="0" smtClean="0"/>
          </a:p>
          <a:p>
            <a:r>
              <a:rPr lang="en-US" dirty="0" smtClean="0"/>
              <a:t>Discrete choice models</a:t>
            </a:r>
          </a:p>
          <a:p>
            <a:r>
              <a:rPr lang="en-US" dirty="0" smtClean="0"/>
              <a:t>Leader problem</a:t>
            </a:r>
          </a:p>
          <a:p>
            <a:r>
              <a:rPr lang="en-US" dirty="0" smtClean="0"/>
              <a:t>Several stores</a:t>
            </a:r>
          </a:p>
          <a:p>
            <a:r>
              <a:rPr lang="en-US" dirty="0" smtClean="0"/>
              <a:t>Webrooming, Showrooming, general effects of internet on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11721" y="3398935"/>
            <a:ext cx="8445056" cy="13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>
                <a:ea typeface="MS PGothic" panose="020B0600070205080204" pitchFamily="34" charset="-128"/>
              </a:rPr>
              <a:t>Location problems with games</a:t>
            </a:r>
            <a:br>
              <a:rPr lang="en-US" altLang="en-US" sz="3600" dirty="0">
                <a:ea typeface="MS PGothic" panose="020B0600070205080204" pitchFamily="34" charset="-128"/>
              </a:rPr>
            </a:br>
            <a:r>
              <a:rPr lang="en-US" altLang="en-US" sz="3600" dirty="0">
                <a:ea typeface="MS PGothic" panose="020B0600070205080204" pitchFamily="34" charset="-128"/>
              </a:rPr>
              <a:t>(why BK and KFC agglomerate)</a:t>
            </a:r>
            <a:endParaRPr lang="es-ES" altLang="en-US" sz="3200" dirty="0" smtClean="0">
              <a:ea typeface="MS PGothic" panose="020B0600070205080204" pitchFamily="34" charset="-128"/>
            </a:endParaRPr>
          </a:p>
        </p:txBody>
      </p:sp>
      <p:sp>
        <p:nvSpPr>
          <p:cNvPr id="8196" name="Slide Number Placeholder 9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79ECB8B-0E68-4844-8EBF-6AD998621B3C}" type="slidenum">
              <a:rPr lang="es-ES" altLang="en-US" sz="1400"/>
              <a:pPr algn="r" eaLnBrk="1" hangingPunct="1"/>
              <a:t>2</a:t>
            </a:fld>
            <a:endParaRPr lang="es-ES" alt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561"/>
            <a:ext cx="9144000" cy="202387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47966" y="1699865"/>
            <a:ext cx="8223747" cy="4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PRIMER </a:t>
            </a:r>
            <a:r>
              <a:rPr lang="es-ES" altLang="en-US" sz="2400" i="1" dirty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SEMINARIO DE INVESTIGACIÓN DIE-UC </a:t>
            </a:r>
            <a:r>
              <a:rPr lang="es-E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2019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ea typeface="MS PGothic" panose="020B0600070205080204" pitchFamily="34" charset="-128"/>
              </a:rPr>
              <a:t> </a:t>
            </a:r>
            <a:endParaRPr lang="es-ES" altLang="en-US" sz="2400" i="1" dirty="0" smtClean="0">
              <a:solidFill>
                <a:schemeClr val="bg1">
                  <a:lumMod val="50000"/>
                </a:scheme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97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9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79ECB8B-0E68-4844-8EBF-6AD998621B3C}" type="slidenum">
              <a:rPr lang="es-ES" altLang="en-US" sz="1400"/>
              <a:pPr algn="r" eaLnBrk="1" hangingPunct="1"/>
              <a:t>3</a:t>
            </a:fld>
            <a:endParaRPr lang="es-ES" altLang="en-US" sz="1400"/>
          </a:p>
        </p:txBody>
      </p:sp>
      <p:pic>
        <p:nvPicPr>
          <p:cNvPr id="6" name="Picture 8" descr="Agglomeration Mc_Donalds_Burger_King_Subway_FEB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324"/>
            <a:ext cx="8229600" cy="2419871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Multipurpose shopping</a:t>
            </a:r>
          </a:p>
          <a:p>
            <a:r>
              <a:rPr lang="en-US" dirty="0" smtClean="0"/>
              <a:t>Comparison shopping</a:t>
            </a:r>
          </a:p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r>
              <a:rPr lang="en-US" dirty="0" smtClean="0"/>
              <a:t>We address location problems: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Where, when, how many, how large, allocate</a:t>
            </a:r>
          </a:p>
          <a:p>
            <a:r>
              <a:rPr lang="en-US" dirty="0" smtClean="0"/>
              <a:t>In particular, commercial stores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Interaction of infrastructure and human behavior: several actors (firms, customers)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Non competitive and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CD68CFF-9104-694F-AE9A-15AED6937856}" type="slidenum">
              <a:rPr lang="es-CL" sz="100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s-CL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7" name="Text Box 40"/>
          <p:cNvSpPr txBox="1">
            <a:spLocks noChangeArrowheads="1"/>
          </p:cNvSpPr>
          <p:nvPr/>
        </p:nvSpPr>
        <p:spPr bwMode="auto">
          <a:xfrm>
            <a:off x="3995738" y="1365250"/>
            <a:ext cx="294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n-US" i="1" dirty="0" smtClean="0">
                <a:latin typeface="+mn-lt"/>
                <a:cs typeface="Times New Roman" pitchFamily="18" charset="0"/>
              </a:rPr>
              <a:t>N</a:t>
            </a:r>
            <a:r>
              <a:rPr lang="es-ES_tradnl" altLang="en-US" i="1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= {</a:t>
            </a:r>
            <a:r>
              <a:rPr lang="es-ES_tradnl" alt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| </a:t>
            </a:r>
            <a:r>
              <a:rPr lang="es-ES_tradnl" altLang="en-US" i="1" dirty="0" err="1" smtClean="0">
                <a:latin typeface="+mn-lt"/>
                <a:cs typeface="Times New Roman" pitchFamily="18" charset="0"/>
              </a:rPr>
              <a:t>d</a:t>
            </a:r>
            <a:r>
              <a:rPr lang="es-ES_tradnl" altLang="en-US" i="1" baseline="-25000" dirty="0" err="1" smtClean="0">
                <a:latin typeface="+mn-lt"/>
                <a:cs typeface="Times New Roman" pitchFamily="18" charset="0"/>
              </a:rPr>
              <a:t>ij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&lt; </a:t>
            </a:r>
            <a:r>
              <a:rPr lang="es-ES_tradnl" altLang="en-US" i="1" dirty="0" smtClean="0">
                <a:latin typeface="+mn-lt"/>
                <a:cs typeface="Times New Roman" pitchFamily="18" charset="0"/>
              </a:rPr>
              <a:t>S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}</a:t>
            </a:r>
            <a:endParaRPr lang="es-ES" alt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0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sz="4000" dirty="0" smtClean="0">
                <a:solidFill>
                  <a:schemeClr val="bg1"/>
                </a:solidFill>
                <a:latin typeface="Arial" charset="0"/>
              </a:rPr>
              <a:t>A simple case. </a:t>
            </a:r>
            <a:r>
              <a:rPr lang="es-ES_tradnl" sz="4000" dirty="0" err="1" smtClean="0">
                <a:solidFill>
                  <a:schemeClr val="bg1"/>
                </a:solidFill>
                <a:latin typeface="Arial" charset="0"/>
              </a:rPr>
              <a:t>Discrete</a:t>
            </a:r>
            <a:r>
              <a:rPr lang="es-ES_tradnl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4000" dirty="0" err="1" smtClean="0">
                <a:solidFill>
                  <a:schemeClr val="bg1"/>
                </a:solidFill>
                <a:latin typeface="Arial" charset="0"/>
              </a:rPr>
              <a:t>space</a:t>
            </a:r>
            <a:r>
              <a:rPr lang="es-ES_tradnl" sz="4000" dirty="0" smtClean="0">
                <a:solidFill>
                  <a:schemeClr val="bg1"/>
                </a:solidFill>
                <a:latin typeface="Arial" charset="0"/>
              </a:rPr>
              <a:t>. Single </a:t>
            </a:r>
            <a:r>
              <a:rPr lang="es-ES_tradnl" sz="4000" dirty="0" err="1" smtClean="0">
                <a:solidFill>
                  <a:schemeClr val="bg1"/>
                </a:solidFill>
                <a:latin typeface="Arial" charset="0"/>
              </a:rPr>
              <a:t>purpose</a:t>
            </a:r>
            <a:r>
              <a:rPr lang="es-ES_tradnl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4000" dirty="0" err="1" smtClean="0">
                <a:solidFill>
                  <a:schemeClr val="bg1"/>
                </a:solidFill>
                <a:latin typeface="Arial" charset="0"/>
              </a:rPr>
              <a:t>trips</a:t>
            </a:r>
            <a:endParaRPr lang="es-CL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3587750" y="2039938"/>
            <a:ext cx="5443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n-US" i="1" dirty="0" smtClean="0">
                <a:latin typeface="+mn-lt"/>
                <a:cs typeface="Times New Roman" pitchFamily="18" charset="0"/>
              </a:rPr>
              <a:t>v</a:t>
            </a:r>
            <a:r>
              <a:rPr lang="es-ES_tradnl" altLang="en-US" i="1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= 	1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if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customers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at </a:t>
            </a:r>
            <a:r>
              <a:rPr lang="es-ES_tradnl" altLang="en-US" i="1" dirty="0" smtClean="0">
                <a:latin typeface="+mn-lt"/>
                <a:cs typeface="Times New Roman" pitchFamily="18" charset="0"/>
              </a:rPr>
              <a:t>i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travel</a:t>
            </a:r>
            <a:endParaRPr lang="es-ES_tradnl" altLang="en-US" dirty="0" smtClean="0"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_tradnl" altLang="en-US" i="1" dirty="0" err="1" smtClean="0">
                <a:latin typeface="+mn-lt"/>
                <a:cs typeface="Times New Roman" pitchFamily="18" charset="0"/>
              </a:rPr>
              <a:t>y</a:t>
            </a:r>
            <a:r>
              <a:rPr lang="es-ES_tradnl" altLang="en-US" i="1" baseline="-25000" dirty="0" err="1" smtClean="0">
                <a:latin typeface="+mn-lt"/>
                <a:cs typeface="Times New Roman" pitchFamily="18" charset="0"/>
              </a:rPr>
              <a:t>j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= 	1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if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a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store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is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</a:t>
            </a:r>
            <a:r>
              <a:rPr lang="es-ES_tradnl" altLang="en-US" dirty="0" err="1" smtClean="0">
                <a:latin typeface="+mn-lt"/>
                <a:cs typeface="Times New Roman" pitchFamily="18" charset="0"/>
              </a:rPr>
              <a:t>located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at </a:t>
            </a:r>
            <a:r>
              <a:rPr lang="es-ES_tradnl" alt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s-ES_tradnl" altLang="en-US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3013" name="Object 43"/>
          <p:cNvGraphicFramePr>
            <a:graphicFrameLocks noChangeAspect="1"/>
          </p:cNvGraphicFramePr>
          <p:nvPr/>
        </p:nvGraphicFramePr>
        <p:xfrm>
          <a:off x="4284663" y="3292475"/>
          <a:ext cx="34321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1384300" imgH="1079500" progId="Equation.DSMT4">
                  <p:embed/>
                </p:oleObj>
              </mc:Choice>
              <mc:Fallback>
                <p:oleObj name="Equation" r:id="rId4" imgW="13843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92475"/>
                        <a:ext cx="3432175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7"/>
          <p:cNvSpPr>
            <a:spLocks noChangeArrowheads="1"/>
          </p:cNvSpPr>
          <p:nvPr/>
        </p:nvSpPr>
        <p:spPr bwMode="auto">
          <a:xfrm rot="-5400000">
            <a:off x="-490537" y="2114550"/>
            <a:ext cx="4840288" cy="297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5" name="AutoShape 8"/>
          <p:cNvSpPr>
            <a:spLocks noChangeArrowheads="1"/>
          </p:cNvSpPr>
          <p:nvPr/>
        </p:nvSpPr>
        <p:spPr bwMode="auto">
          <a:xfrm rot="-5400000">
            <a:off x="644525" y="5065713"/>
            <a:ext cx="215900" cy="215900"/>
          </a:xfrm>
          <a:prstGeom prst="flowChartConnector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 rot="-5400000">
            <a:off x="1363663" y="3840163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 rot="-5400000">
            <a:off x="860425" y="4200525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8" name="AutoShape 11"/>
          <p:cNvSpPr>
            <a:spLocks noChangeArrowheads="1"/>
          </p:cNvSpPr>
          <p:nvPr/>
        </p:nvSpPr>
        <p:spPr bwMode="auto">
          <a:xfrm rot="-5400000">
            <a:off x="2481263" y="3762375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9" name="AutoShape 12"/>
          <p:cNvSpPr>
            <a:spLocks noChangeArrowheads="1"/>
          </p:cNvSpPr>
          <p:nvPr/>
        </p:nvSpPr>
        <p:spPr bwMode="auto">
          <a:xfrm rot="-5400000">
            <a:off x="1147763" y="4776788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0" name="AutoShape 13"/>
          <p:cNvSpPr>
            <a:spLocks noChangeArrowheads="1"/>
          </p:cNvSpPr>
          <p:nvPr/>
        </p:nvSpPr>
        <p:spPr bwMode="auto">
          <a:xfrm rot="-5400000">
            <a:off x="2371725" y="1824038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1" name="AutoShape 14"/>
          <p:cNvSpPr>
            <a:spLocks noChangeArrowheads="1"/>
          </p:cNvSpPr>
          <p:nvPr/>
        </p:nvSpPr>
        <p:spPr bwMode="auto">
          <a:xfrm rot="-5400000">
            <a:off x="2947988" y="4273550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2" name="AutoShape 15"/>
          <p:cNvSpPr>
            <a:spLocks noChangeArrowheads="1"/>
          </p:cNvSpPr>
          <p:nvPr/>
        </p:nvSpPr>
        <p:spPr bwMode="auto">
          <a:xfrm rot="-5400000">
            <a:off x="1004888" y="2832100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3" name="AutoShape 16"/>
          <p:cNvSpPr>
            <a:spLocks noChangeArrowheads="1"/>
          </p:cNvSpPr>
          <p:nvPr/>
        </p:nvSpPr>
        <p:spPr bwMode="auto">
          <a:xfrm rot="-5400000">
            <a:off x="3092450" y="5208588"/>
            <a:ext cx="215900" cy="215900"/>
          </a:xfrm>
          <a:prstGeom prst="flowChartConnector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4" name="AutoShape 17"/>
          <p:cNvSpPr>
            <a:spLocks noChangeArrowheads="1"/>
          </p:cNvSpPr>
          <p:nvPr/>
        </p:nvSpPr>
        <p:spPr bwMode="auto">
          <a:xfrm rot="-5400000">
            <a:off x="1508125" y="5568950"/>
            <a:ext cx="215900" cy="215900"/>
          </a:xfrm>
          <a:prstGeom prst="flowChartConnector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5" name="AutoShape 18"/>
          <p:cNvSpPr>
            <a:spLocks noChangeArrowheads="1"/>
          </p:cNvSpPr>
          <p:nvPr/>
        </p:nvSpPr>
        <p:spPr bwMode="auto">
          <a:xfrm rot="-5400000">
            <a:off x="2444750" y="5713413"/>
            <a:ext cx="215900" cy="215900"/>
          </a:xfrm>
          <a:prstGeom prst="flowChartConnector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6" name="AutoShape 19"/>
          <p:cNvSpPr>
            <a:spLocks noChangeArrowheads="1"/>
          </p:cNvSpPr>
          <p:nvPr/>
        </p:nvSpPr>
        <p:spPr bwMode="auto">
          <a:xfrm rot="-5400000">
            <a:off x="1998663" y="3622675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7" name="AutoShape 20"/>
          <p:cNvSpPr>
            <a:spLocks noChangeArrowheads="1"/>
          </p:cNvSpPr>
          <p:nvPr/>
        </p:nvSpPr>
        <p:spPr bwMode="auto">
          <a:xfrm rot="-5400000">
            <a:off x="2524125" y="2997200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 rot="-5400000">
            <a:off x="1965325" y="1570038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 rot="-5400000">
            <a:off x="736600" y="3386138"/>
            <a:ext cx="215900" cy="215900"/>
          </a:xfrm>
          <a:prstGeom prst="flowChartConnector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0" name="AutoShape 23"/>
          <p:cNvSpPr>
            <a:spLocks noChangeArrowheads="1"/>
          </p:cNvSpPr>
          <p:nvPr/>
        </p:nvSpPr>
        <p:spPr bwMode="auto">
          <a:xfrm rot="-5400000">
            <a:off x="500063" y="2112963"/>
            <a:ext cx="215900" cy="215900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1" name="AutoShape 24"/>
          <p:cNvSpPr>
            <a:spLocks noChangeArrowheads="1"/>
          </p:cNvSpPr>
          <p:nvPr/>
        </p:nvSpPr>
        <p:spPr bwMode="auto">
          <a:xfrm rot="-5400000">
            <a:off x="1652588" y="2328863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2" name="AutoShape 25"/>
          <p:cNvSpPr>
            <a:spLocks noChangeArrowheads="1"/>
          </p:cNvSpPr>
          <p:nvPr/>
        </p:nvSpPr>
        <p:spPr bwMode="auto">
          <a:xfrm rot="-5400000">
            <a:off x="1846263" y="2878138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3" name="AutoShape 26"/>
          <p:cNvSpPr>
            <a:spLocks noChangeArrowheads="1"/>
          </p:cNvSpPr>
          <p:nvPr/>
        </p:nvSpPr>
        <p:spPr bwMode="auto">
          <a:xfrm rot="-5400000">
            <a:off x="1797050" y="4849813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4" name="AutoShape 28"/>
          <p:cNvSpPr>
            <a:spLocks noChangeArrowheads="1"/>
          </p:cNvSpPr>
          <p:nvPr/>
        </p:nvSpPr>
        <p:spPr bwMode="auto">
          <a:xfrm rot="-5400000">
            <a:off x="3021013" y="2473325"/>
            <a:ext cx="215900" cy="215900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5" name="AutoShape 29"/>
          <p:cNvSpPr>
            <a:spLocks noChangeArrowheads="1"/>
          </p:cNvSpPr>
          <p:nvPr/>
        </p:nvSpPr>
        <p:spPr bwMode="auto">
          <a:xfrm rot="-5400000">
            <a:off x="1292225" y="1465263"/>
            <a:ext cx="215900" cy="215900"/>
          </a:xfrm>
          <a:prstGeom prst="flowChartConnector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36" name="AutoShape 32"/>
          <p:cNvSpPr>
            <a:spLocks noChangeArrowheads="1"/>
          </p:cNvSpPr>
          <p:nvPr/>
        </p:nvSpPr>
        <p:spPr bwMode="auto">
          <a:xfrm rot="-5400000">
            <a:off x="1922463" y="4281488"/>
            <a:ext cx="215900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57263" y="3292475"/>
            <a:ext cx="2209800" cy="2170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38" name="AutoShape 27"/>
          <p:cNvSpPr>
            <a:spLocks noChangeArrowheads="1"/>
          </p:cNvSpPr>
          <p:nvPr/>
        </p:nvSpPr>
        <p:spPr bwMode="auto">
          <a:xfrm>
            <a:off x="971550" y="2708275"/>
            <a:ext cx="288925" cy="360363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" name="Oval 73"/>
          <p:cNvSpPr/>
          <p:nvPr/>
        </p:nvSpPr>
        <p:spPr bwMode="auto">
          <a:xfrm>
            <a:off x="669925" y="1392238"/>
            <a:ext cx="2209800" cy="2170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819275" y="2328863"/>
            <a:ext cx="1060450" cy="82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1" name="CuadroTexto 12"/>
          <p:cNvSpPr txBox="1">
            <a:spLocks noChangeArrowheads="1"/>
          </p:cNvSpPr>
          <p:nvPr/>
        </p:nvSpPr>
        <p:spPr bwMode="auto">
          <a:xfrm>
            <a:off x="2200275" y="2335213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</a:t>
            </a:r>
          </a:p>
        </p:txBody>
      </p:sp>
      <p:sp>
        <p:nvSpPr>
          <p:cNvPr id="43042" name="AutoShape 27"/>
          <p:cNvSpPr>
            <a:spLocks noChangeArrowheads="1"/>
          </p:cNvSpPr>
          <p:nvPr/>
        </p:nvSpPr>
        <p:spPr bwMode="auto">
          <a:xfrm>
            <a:off x="2484438" y="3644900"/>
            <a:ext cx="288925" cy="360363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 flipV="1">
            <a:off x="2124075" y="4292600"/>
            <a:ext cx="1060450" cy="82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4" name="CuadroTexto 12"/>
          <p:cNvSpPr txBox="1">
            <a:spLocks noChangeArrowheads="1"/>
          </p:cNvSpPr>
          <p:nvPr/>
        </p:nvSpPr>
        <p:spPr bwMode="auto">
          <a:xfrm>
            <a:off x="2268538" y="4437063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3399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4400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 1, locates stores first</a:t>
            </a:r>
          </a:p>
          <a:p>
            <a:r>
              <a:rPr lang="en-US" dirty="0" smtClean="0"/>
              <a:t>Firm 2, locates stores later</a:t>
            </a:r>
          </a:p>
          <a:p>
            <a:r>
              <a:rPr lang="en-US" dirty="0" smtClean="0"/>
              <a:t>Consumers, choose what, where to buy, maximize utility</a:t>
            </a:r>
          </a:p>
          <a:p>
            <a:endParaRPr lang="en-US" dirty="0"/>
          </a:p>
          <a:p>
            <a:r>
              <a:rPr lang="en-US" dirty="0" smtClean="0"/>
              <a:t>von Stackelberg games, sequential moves</a:t>
            </a:r>
          </a:p>
          <a:p>
            <a:r>
              <a:rPr lang="en-US" dirty="0" smtClean="0"/>
              <a:t>Different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3245" y="9462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Multipurpose trips. Games and Players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8840"/>
          </a:xfrm>
        </p:spPr>
        <p:txBody>
          <a:bodyPr/>
          <a:lstStyle/>
          <a:p>
            <a:r>
              <a:rPr lang="en-US" sz="2800" dirty="0" smtClean="0"/>
              <a:t>Firm 1 sells pants, firm 2 sells shirts, both maximize their market. No “hard” competition</a:t>
            </a:r>
          </a:p>
          <a:p>
            <a:r>
              <a:rPr lang="en-US" sz="2800" dirty="0" smtClean="0"/>
              <a:t>Consumers, choose what, where to buy: firms need to consider them</a:t>
            </a:r>
          </a:p>
          <a:p>
            <a:r>
              <a:rPr lang="en-US" sz="2800" dirty="0" smtClean="0"/>
              <a:t>But </a:t>
            </a:r>
          </a:p>
          <a:p>
            <a:pPr lvl="1"/>
            <a:r>
              <a:rPr lang="en-US" dirty="0" smtClean="0"/>
              <a:t>no location literature on multipurpose shopping trips</a:t>
            </a:r>
          </a:p>
          <a:p>
            <a:pPr lvl="1"/>
            <a:r>
              <a:rPr lang="en-US" dirty="0" smtClean="0"/>
              <a:t>Economy, transport and marketing nerds have studied this</a:t>
            </a:r>
          </a:p>
          <a:p>
            <a:pPr lvl="1"/>
            <a:r>
              <a:rPr lang="en-US" dirty="0" smtClean="0"/>
              <a:t>2/3 of trips are multipurpose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1: Multipurpose shopping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9542-5586-4E3F-8027-6105CED097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Consumer utilities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39894"/>
              </p:ext>
            </p:extLst>
          </p:nvPr>
        </p:nvGraphicFramePr>
        <p:xfrm>
          <a:off x="288925" y="1798638"/>
          <a:ext cx="42052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Equation" r:id="rId3" imgW="1434960" imgH="266400" progId="Equation.DSMT4">
                  <p:embed/>
                </p:oleObj>
              </mc:Choice>
              <mc:Fallback>
                <p:oleObj name="Equation" r:id="rId3" imgW="1434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798638"/>
                        <a:ext cx="4205288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99770" y="1295014"/>
            <a:ext cx="4311869" cy="651314"/>
          </a:xfrm>
        </p:spPr>
        <p:txBody>
          <a:bodyPr/>
          <a:lstStyle/>
          <a:p>
            <a:r>
              <a:rPr lang="en-US" sz="2800" dirty="0" smtClean="0"/>
              <a:t>Single Stop Trip (SST)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071" y="1192526"/>
            <a:ext cx="3106599" cy="2575635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79744"/>
              </p:ext>
            </p:extLst>
          </p:nvPr>
        </p:nvGraphicFramePr>
        <p:xfrm>
          <a:off x="7708900" y="43307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Equation" r:id="rId6" imgW="127000" imgH="190500" progId="Equation.DSMT4">
                  <p:embed/>
                </p:oleObj>
              </mc:Choice>
              <mc:Fallback>
                <p:oleObj name="Equation" r:id="rId6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08900" y="43307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458995"/>
              </p:ext>
            </p:extLst>
          </p:nvPr>
        </p:nvGraphicFramePr>
        <p:xfrm>
          <a:off x="123825" y="3592513"/>
          <a:ext cx="721518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Equation" r:id="rId8" imgW="2361960" imgH="266400" progId="Equation.DSMT4">
                  <p:embed/>
                </p:oleObj>
              </mc:Choice>
              <mc:Fallback>
                <p:oleObj name="Equation" r:id="rId8" imgW="2361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3592513"/>
                        <a:ext cx="7215188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285196" y="4755546"/>
            <a:ext cx="5649308" cy="2025869"/>
            <a:chOff x="2292744" y="4314702"/>
            <a:chExt cx="5649308" cy="2025869"/>
          </a:xfrm>
        </p:grpSpPr>
        <p:sp>
          <p:nvSpPr>
            <p:cNvPr id="31" name="TextBox 30"/>
            <p:cNvSpPr txBox="1"/>
            <p:nvPr/>
          </p:nvSpPr>
          <p:spPr>
            <a:xfrm>
              <a:off x="2292744" y="5509574"/>
              <a:ext cx="1742535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Consumer</a:t>
              </a:r>
            </a:p>
            <a:p>
              <a:pPr algn="ctr"/>
              <a:r>
                <a:rPr lang="en-US" sz="2400" i="1" dirty="0" err="1"/>
                <a:t>i</a:t>
              </a:r>
              <a:endParaRPr lang="en-US" sz="24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13455" y="4314702"/>
              <a:ext cx="1319841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Store</a:t>
              </a:r>
            </a:p>
            <a:p>
              <a:pPr algn="ctr"/>
              <a:r>
                <a:rPr lang="en-US" sz="2400" i="1" dirty="0" smtClean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2211" y="5280551"/>
              <a:ext cx="1319841" cy="8309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Store</a:t>
              </a:r>
            </a:p>
            <a:p>
              <a:pPr algn="ctr"/>
              <a:r>
                <a:rPr lang="en-US" sz="2400" i="1" dirty="0" smtClean="0"/>
                <a:t>B</a:t>
              </a:r>
            </a:p>
          </p:txBody>
        </p:sp>
        <p:cxnSp>
          <p:nvCxnSpPr>
            <p:cNvPr id="34" name="Straight Arrow Connector 33"/>
            <p:cNvCxnSpPr>
              <a:stCxn id="31" idx="3"/>
              <a:endCxn id="32" idx="1"/>
            </p:cNvCxnSpPr>
            <p:nvPr/>
          </p:nvCxnSpPr>
          <p:spPr>
            <a:xfrm flipV="1">
              <a:off x="4035279" y="4730201"/>
              <a:ext cx="1078176" cy="11948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1" idx="3"/>
            </p:cNvCxnSpPr>
            <p:nvPr/>
          </p:nvCxnSpPr>
          <p:spPr>
            <a:xfrm flipH="1">
              <a:off x="4035279" y="4586869"/>
              <a:ext cx="1075917" cy="13382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2"/>
            </p:cNvCxnSpPr>
            <p:nvPr/>
          </p:nvCxnSpPr>
          <p:spPr>
            <a:xfrm flipV="1">
              <a:off x="4035279" y="5145699"/>
              <a:ext cx="1738097" cy="77937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2"/>
              <a:endCxn id="33" idx="1"/>
            </p:cNvCxnSpPr>
            <p:nvPr/>
          </p:nvCxnSpPr>
          <p:spPr>
            <a:xfrm>
              <a:off x="5773376" y="5145699"/>
              <a:ext cx="848835" cy="55035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1"/>
              <a:endCxn id="31" idx="3"/>
            </p:cNvCxnSpPr>
            <p:nvPr/>
          </p:nvCxnSpPr>
          <p:spPr>
            <a:xfrm flipH="1">
              <a:off x="4035279" y="5696050"/>
              <a:ext cx="2586932" cy="2290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284247" y="3000862"/>
            <a:ext cx="3777422" cy="6513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Two Stop Trip (TST)</a:t>
            </a:r>
          </a:p>
        </p:txBody>
      </p:sp>
    </p:spTree>
    <p:extLst>
      <p:ext uri="{BB962C8B-B14F-4D97-AF65-F5344CB8AC3E}">
        <p14:creationId xmlns:p14="http://schemas.microsoft.com/office/powerpoint/2010/main" val="18135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C">
  <a:themeElements>
    <a:clrScheme name="DD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D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D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D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UC" id="{3F83A866-954A-4B3F-A984-742F7EA241FB}" vid="{4B327D25-2053-4192-97D6-A3B2A72904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PUC</Template>
  <TotalTime>6214</TotalTime>
  <Words>487</Words>
  <Application>Microsoft Macintosh PowerPoint</Application>
  <PresentationFormat>On-screen Show (4:3)</PresentationFormat>
  <Paragraphs>112</Paragraphs>
  <Slides>17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PUC</vt:lpstr>
      <vt:lpstr>Equation</vt:lpstr>
      <vt:lpstr>Market-maximizing store location with multi-stop consumer trips</vt:lpstr>
      <vt:lpstr>Location problems with games (why BK and KFC agglomerate)</vt:lpstr>
      <vt:lpstr>PowerPoint Presentation</vt:lpstr>
      <vt:lpstr>Overview</vt:lpstr>
      <vt:lpstr>Introduction</vt:lpstr>
      <vt:lpstr>PowerPoint Presentation</vt:lpstr>
      <vt:lpstr>Multipurpose trips. Games and Players</vt:lpstr>
      <vt:lpstr>Game 1: Multipurpose shopping</vt:lpstr>
      <vt:lpstr>Consumer utilities</vt:lpstr>
      <vt:lpstr>Then</vt:lpstr>
      <vt:lpstr>PowerPoint Presentation</vt:lpstr>
      <vt:lpstr>Game 2: Comparison shopping</vt:lpstr>
      <vt:lpstr>Consumer utilities</vt:lpstr>
      <vt:lpstr>von Stackelberg problem</vt:lpstr>
      <vt:lpstr>We formulate it as one level</vt:lpstr>
      <vt:lpstr>Numbers and locations, r = 50</vt:lpstr>
      <vt:lpstr>Extensions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follower competitive location problem with comparison-shopping</dc:title>
  <dc:creator>Vladimir Marianov</dc:creator>
  <cp:lastModifiedBy>Vladimir Marianov</cp:lastModifiedBy>
  <cp:revision>133</cp:revision>
  <dcterms:created xsi:type="dcterms:W3CDTF">2017-10-07T20:53:46Z</dcterms:created>
  <dcterms:modified xsi:type="dcterms:W3CDTF">2019-03-18T10:57:30Z</dcterms:modified>
</cp:coreProperties>
</file>